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84" r:id="rId2"/>
    <p:sldId id="262" r:id="rId3"/>
    <p:sldId id="303" r:id="rId4"/>
    <p:sldId id="297" r:id="rId5"/>
    <p:sldId id="298" r:id="rId6"/>
    <p:sldId id="300" r:id="rId7"/>
    <p:sldId id="283" r:id="rId8"/>
    <p:sldId id="304" r:id="rId9"/>
    <p:sldId id="299" r:id="rId10"/>
    <p:sldId id="302" r:id="rId11"/>
    <p:sldId id="301" r:id="rId12"/>
    <p:sldId id="296" r:id="rId13"/>
  </p:sldIdLst>
  <p:sldSz cx="13003213" cy="9752013"/>
  <p:notesSz cx="6858000" cy="9144000"/>
  <p:defaultTextStyle>
    <a:defPPr>
      <a:defRPr lang="en-US"/>
    </a:defPPr>
    <a:lvl1pPr marL="0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1pPr>
    <a:lvl2pPr marL="650138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2pPr>
    <a:lvl3pPr marL="1300277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3pPr>
    <a:lvl4pPr marL="1950415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4pPr>
    <a:lvl5pPr marL="2600554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5pPr>
    <a:lvl6pPr marL="3250692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6pPr>
    <a:lvl7pPr marL="3900830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7pPr>
    <a:lvl8pPr marL="4550969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8pPr>
    <a:lvl9pPr marL="5201107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40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93E"/>
    <a:srgbClr val="00539B"/>
    <a:srgbClr val="F01D27"/>
    <a:srgbClr val="D8C726"/>
    <a:srgbClr val="77BD43"/>
    <a:srgbClr val="F081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95" autoAdjust="0"/>
    <p:restoredTop sz="96327" autoAdjust="0"/>
  </p:normalViewPr>
  <p:slideViewPr>
    <p:cSldViewPr showGuides="1">
      <p:cViewPr>
        <p:scale>
          <a:sx n="60" d="100"/>
          <a:sy n="60" d="100"/>
        </p:scale>
        <p:origin x="784" y="52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48" d="100"/>
          <a:sy n="48" d="100"/>
        </p:scale>
        <p:origin x="-2724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A36AD-C140-47B5-A0AA-2808AF1C1C9D}" type="datetimeFigureOut">
              <a:rPr lang="en-AU" smtClean="0"/>
              <a:t>7/03/2022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420D9-E2BA-4BD5-B845-F55DFC0118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978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3829E-EB69-4A98-9D54-8D6822520B27}" type="datetimeFigureOut">
              <a:rPr lang="en-AU" smtClean="0"/>
              <a:t>7/03/2022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05BAA-92F6-4DEA-A832-E4B15A2F52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97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1pPr>
    <a:lvl2pPr marL="650138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2pPr>
    <a:lvl3pPr marL="1300277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3pPr>
    <a:lvl4pPr marL="1950415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4pPr>
    <a:lvl5pPr marL="2600554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5pPr>
    <a:lvl6pPr marL="3250692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6pPr>
    <a:lvl7pPr marL="3900830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7pPr>
    <a:lvl8pPr marL="4550969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8pPr>
    <a:lvl9pPr marL="5201107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2AB3C50-0815-4E72-B5C0-4CC01800180F}"/>
              </a:ext>
            </a:extLst>
          </p:cNvPr>
          <p:cNvSpPr/>
          <p:nvPr userDrawn="1"/>
        </p:nvSpPr>
        <p:spPr>
          <a:xfrm>
            <a:off x="1" y="-1"/>
            <a:ext cx="13003212" cy="9752013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D6D95E-88C9-4F51-9A96-C6DC690C4E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6422" y="347049"/>
            <a:ext cx="1719775" cy="1872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670AC6F-A8DE-43B1-AB32-8BCC2ADD0A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2900" y="261938"/>
            <a:ext cx="2880000" cy="309562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sz="1400">
                <a:solidFill>
                  <a:schemeClr val="bg1"/>
                </a:solidFill>
              </a:defRPr>
            </a:lvl1pPr>
            <a:lvl2pPr marL="144000" indent="0" algn="l">
              <a:buFontTx/>
              <a:buNone/>
              <a:defRPr sz="1400"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[Current Date]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8D68E9-7018-4336-9CC4-C1AD98D094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11870" y="2031454"/>
            <a:ext cx="5814072" cy="568910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98FB25-7404-4D17-BC12-C5C5BD3F89C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National 2" charset="0"/>
                <a:ea typeface="National 2" charset="0"/>
                <a:cs typeface="National 2" charset="0"/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CB9713-6169-4BCA-998A-1ECD71372D8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AU" dirty="0"/>
              <a:t>[Footer]</a:t>
            </a:r>
          </a:p>
        </p:txBody>
      </p:sp>
    </p:spTree>
    <p:extLst>
      <p:ext uri="{BB962C8B-B14F-4D97-AF65-F5344CB8AC3E}">
        <p14:creationId xmlns:p14="http://schemas.microsoft.com/office/powerpoint/2010/main" val="340157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Cr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2900" y="3363912"/>
            <a:ext cx="4646538" cy="5868987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348247" y="1978615"/>
            <a:ext cx="7309375" cy="491361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10" y="1978615"/>
            <a:ext cx="4630628" cy="13132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D38F6-0EA2-4AD3-A861-786EE93C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 dirty="0"/>
              <a:t>[Footer]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C3957F-CBD5-45F4-9139-BE2AD9F3D7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5731" y="347049"/>
            <a:ext cx="1661157" cy="187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7466EE-1402-4AD3-84F3-D1DF7AB79A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2902" y="350324"/>
            <a:ext cx="387369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2900" y="3363912"/>
            <a:ext cx="4646538" cy="5868987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348247" y="1978615"/>
            <a:ext cx="7309375" cy="491361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10" y="1978615"/>
            <a:ext cx="4630628" cy="13132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D38F6-0EA2-4AD3-A861-786EE93C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 dirty="0"/>
              <a:t>[Footer]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4CC70461-48C5-43F7-8FBF-36F351503D81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348247" y="7004496"/>
            <a:ext cx="3135564" cy="222840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945B0B-FD87-427B-B1C8-DF115B45F6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5731" y="347049"/>
            <a:ext cx="1661157" cy="187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54FC01-F717-4A46-B98F-96CECAD73C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2902" y="350324"/>
            <a:ext cx="387369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1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(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371213" y="1"/>
            <a:ext cx="7632000" cy="975164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2900" y="3363912"/>
            <a:ext cx="4646538" cy="5868987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10" y="1978615"/>
            <a:ext cx="4630628" cy="13132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7A19B3-ADC4-46A3-BF00-57B86B7CFA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2" y="350324"/>
            <a:ext cx="387369" cy="396000"/>
          </a:xfrm>
          <a:prstGeom prst="rect">
            <a:avLst/>
          </a:prstGeom>
        </p:spPr>
      </p:pic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F63BBED2-AE29-435C-A95D-404517A18A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985397" y="347049"/>
            <a:ext cx="1720800" cy="1872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717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Text (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1"/>
            <a:ext cx="7632000" cy="975164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14" name="Picture Placeholder 14">
            <a:extLst>
              <a:ext uri="{FF2B5EF4-FFF2-40B4-BE49-F238E27FC236}">
                <a16:creationId xmlns:a16="http://schemas.microsoft.com/office/drawing/2014/main" id="{9E7A03E9-F3EB-4089-BA1B-CA0D892E58A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902" y="350324"/>
            <a:ext cx="388800" cy="396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013774" y="3363912"/>
            <a:ext cx="4646538" cy="5868987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9684" y="1978615"/>
            <a:ext cx="4630628" cy="13132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B49BA5-9018-4446-A86F-4EE58D7173D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15731" y="347049"/>
            <a:ext cx="1661157" cy="1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7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(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3003213" cy="975201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69B89EFF-45A5-47CB-8E9C-D9F35B01071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902" y="350324"/>
            <a:ext cx="388800" cy="396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BAAA9247-7455-4936-AB38-B0911A6358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985397" y="347049"/>
            <a:ext cx="1720800" cy="1872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AU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B83DCC-83B4-4DDF-A2DD-53EA890722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876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Two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29341" y="3366120"/>
            <a:ext cx="7920000" cy="5867554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42900" y="3363913"/>
            <a:ext cx="3955342" cy="5867554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A15CE4-9C5B-4DD4-9334-613E584A8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210B5A-E47F-4858-B45E-5B1BEE8B2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 dirty="0"/>
              <a:t>[Footer]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22C6C2-929C-48AB-A46A-05FC0AD94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08A26F-06F2-4E9D-90D3-59B5F05170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5731" y="347049"/>
            <a:ext cx="1661157" cy="187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F2FEF4-AC70-4D84-9B67-5A54BD0F33A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2902" y="350324"/>
            <a:ext cx="387369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8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 One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2900" y="3363912"/>
            <a:ext cx="7937158" cy="5868987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683155" y="3363913"/>
            <a:ext cx="3960000" cy="5868987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4D7C67-E5F6-43C5-997F-6434DA21F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584D73-4796-4164-B818-FA3C28E0B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 dirty="0"/>
              <a:t>[Footer]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262CB5-7592-412B-8108-8BFA3C6D8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0F9683-AEE5-4C7C-8337-8F0333B05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5731" y="347049"/>
            <a:ext cx="1661157" cy="187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A82EE6-5B2A-4D35-9636-3FF0F8DEBC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2902" y="350324"/>
            <a:ext cx="387369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2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2900" y="3363913"/>
            <a:ext cx="12311733" cy="2808000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61315" y="6392843"/>
            <a:ext cx="12311733" cy="2808000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6DFF93-5525-475A-BA2F-1F0C4F78D56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ctr"/>
            <a:r>
              <a:rPr lang="en-AU" dirty="0"/>
              <a:t>[Footer]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DE2A29-28F0-4172-8807-541DB74FB84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E7CF56-F1E5-4795-9265-7AD96EC856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5731" y="347049"/>
            <a:ext cx="1661157" cy="187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89AB79-1006-4785-9565-5855A6C464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2902" y="350324"/>
            <a:ext cx="387369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AE5D8E-5794-4172-9477-A462C7ED67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478"/>
          <a:stretch/>
        </p:blipFill>
        <p:spPr>
          <a:xfrm>
            <a:off x="5133454" y="182"/>
            <a:ext cx="7869759" cy="9751648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42900" y="3363912"/>
            <a:ext cx="4630628" cy="5868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10" y="1978615"/>
            <a:ext cx="4630628" cy="13132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352C9B-A878-4E28-8F19-9BFE09A0DF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2902" y="350324"/>
            <a:ext cx="387369" cy="39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FD2763-69FC-4FBC-A018-A5B79D9BF1C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986422" y="347049"/>
            <a:ext cx="1719775" cy="1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77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F88F8E-C995-44E9-88C3-777D604D7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478"/>
          <a:stretch/>
        </p:blipFill>
        <p:spPr>
          <a:xfrm>
            <a:off x="5133454" y="182"/>
            <a:ext cx="7869759" cy="9751648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42900" y="3363912"/>
            <a:ext cx="4630628" cy="5868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10" y="1978615"/>
            <a:ext cx="4630628" cy="13132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22DE8C-193B-40D2-86E4-37390E84CCA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2902" y="350324"/>
            <a:ext cx="387369" cy="39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2B9284-71F9-4742-8BC8-CBD640B6E8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986422" y="347049"/>
            <a:ext cx="1719775" cy="1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2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1" y="-1"/>
            <a:ext cx="13003212" cy="9752013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2900" y="2010545"/>
            <a:ext cx="11621607" cy="2865462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1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[Presentation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42900" y="4731990"/>
            <a:ext cx="11626418" cy="2588022"/>
          </a:xfrm>
        </p:spPr>
        <p:txBody>
          <a:bodyPr>
            <a:normAutofit/>
          </a:bodyPr>
          <a:lstStyle>
            <a:lvl1pPr marL="0" indent="0">
              <a:buNone/>
              <a:defRPr sz="5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[Presenter Name]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3B3AAE-1896-4A98-A246-9A4E80DA4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2" y="350324"/>
            <a:ext cx="387369" cy="396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AU" dirty="0"/>
              <a:t>[Footer]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8A2211-08DC-44ED-BA4C-EA9B5E049F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86422" y="347049"/>
            <a:ext cx="1719775" cy="1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3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6E66D3-31E0-4E7E-974A-CBAF78AFB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0032"/>
          <a:stretch/>
        </p:blipFill>
        <p:spPr>
          <a:xfrm>
            <a:off x="5205462" y="182"/>
            <a:ext cx="7797751" cy="9751648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42900" y="3363912"/>
            <a:ext cx="4630628" cy="5868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10" y="1978615"/>
            <a:ext cx="4630628" cy="13132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8D64DB-0525-4239-B7EF-7462FB2A80A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2902" y="350324"/>
            <a:ext cx="387369" cy="39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135A38-8B72-4CF7-A576-8AB549768E0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986422" y="347049"/>
            <a:ext cx="1719775" cy="1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46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37C1B2-371D-4FFC-9EBF-0783BD761A79}"/>
              </a:ext>
            </a:extLst>
          </p:cNvPr>
          <p:cNvSpPr/>
          <p:nvPr userDrawn="1"/>
        </p:nvSpPr>
        <p:spPr>
          <a:xfrm>
            <a:off x="5429485" y="0"/>
            <a:ext cx="7581727" cy="97520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42900" y="3363912"/>
            <a:ext cx="4630628" cy="5868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10" y="1978615"/>
            <a:ext cx="4630628" cy="13132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27E38-93E1-4C04-83A5-FBD94BE75C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705408" y="1171685"/>
            <a:ext cx="2997714" cy="78548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6DF0E0-E4B3-49BF-A9CB-B5C1AC69E3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2902" y="350324"/>
            <a:ext cx="387369" cy="39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62FCC1-F0E2-4D15-B831-1642D56F9DA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986422" y="347049"/>
            <a:ext cx="1719775" cy="1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3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37C1B2-371D-4FFC-9EBF-0783BD761A79}"/>
              </a:ext>
            </a:extLst>
          </p:cNvPr>
          <p:cNvSpPr/>
          <p:nvPr userDrawn="1"/>
        </p:nvSpPr>
        <p:spPr>
          <a:xfrm>
            <a:off x="5429485" y="0"/>
            <a:ext cx="7581727" cy="9752013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42900" y="3363912"/>
            <a:ext cx="4630628" cy="5868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10" y="1978615"/>
            <a:ext cx="4630628" cy="13132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605E55-8F6E-49C2-A14D-4F7EA9A247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79613" y="1938389"/>
            <a:ext cx="5707392" cy="57500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49E37B-FA5B-427F-9B9C-C22AEEF464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2902" y="350324"/>
            <a:ext cx="387369" cy="39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6D3671-8BF4-4081-90DB-6B512B6793F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986422" y="347049"/>
            <a:ext cx="1719775" cy="1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40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37C1B2-371D-4FFC-9EBF-0783BD761A79}"/>
              </a:ext>
            </a:extLst>
          </p:cNvPr>
          <p:cNvSpPr/>
          <p:nvPr userDrawn="1"/>
        </p:nvSpPr>
        <p:spPr>
          <a:xfrm>
            <a:off x="5429485" y="0"/>
            <a:ext cx="7581727" cy="9752013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42900" y="3363912"/>
            <a:ext cx="4630628" cy="5868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10" y="1978615"/>
            <a:ext cx="4630628" cy="13132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36A6A2-B679-4575-A369-2D9B0C8811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21686" y="1564338"/>
            <a:ext cx="3919736" cy="68275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B8E51D-8667-4AE7-98D9-FD5D60E1E0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2902" y="350324"/>
            <a:ext cx="387369" cy="396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C0D460-F225-460B-BB60-8A162372132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986422" y="347049"/>
            <a:ext cx="1719775" cy="1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2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1" y="-1"/>
            <a:ext cx="13003212" cy="9752013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2901" y="1923678"/>
            <a:ext cx="12305190" cy="6281765"/>
          </a:xfr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defRPr sz="4500" b="0" i="0">
                <a:solidFill>
                  <a:schemeClr val="bg1"/>
                </a:solidFill>
                <a:latin typeface="National 2 Medium" charset="0"/>
                <a:ea typeface="National 2 Medium" charset="0"/>
                <a:cs typeface="National 2 Medium" charset="0"/>
              </a:defRPr>
            </a:lvl1pPr>
          </a:lstStyle>
          <a:p>
            <a:r>
              <a:rPr lang="en-US" dirty="0"/>
              <a:t>“[Quote text]”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42900" y="8317151"/>
            <a:ext cx="12314237" cy="308414"/>
          </a:xfrm>
        </p:spPr>
        <p:txBody>
          <a:bodyPr>
            <a:noAutofit/>
          </a:bodyPr>
          <a:lstStyle>
            <a:lvl1pPr marL="0" indent="0" algn="ctr">
              <a:buNone/>
              <a:defRPr sz="1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[Full name]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828162-76A4-4AEF-9328-B54FAF065B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854" y="8587261"/>
            <a:ext cx="12314237" cy="308750"/>
          </a:xfrm>
        </p:spPr>
        <p:txBody>
          <a:bodyPr>
            <a:noAutofit/>
          </a:bodyPr>
          <a:lstStyle>
            <a:lvl1pPr marL="0" indent="0" algn="ctr">
              <a:buNone/>
              <a:defRPr sz="1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[Full name]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03E30FE-911C-4ADA-B031-2626594EC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6422" y="347049"/>
            <a:ext cx="1719775" cy="187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A3744D0-0577-40DE-9622-1088015D05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2902" y="350324"/>
            <a:ext cx="387369" cy="396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2BB920-9A5A-4DA9-9ECA-1DF946B9A68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AU"/>
              <a:t>[Footer]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1358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1" y="-1"/>
            <a:ext cx="13003212" cy="975201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2901" y="1923678"/>
            <a:ext cx="12305190" cy="6281765"/>
          </a:xfr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defRPr sz="4500" b="0" i="0">
                <a:solidFill>
                  <a:schemeClr val="accent1"/>
                </a:solidFill>
                <a:latin typeface="National 2 Medium" charset="0"/>
                <a:ea typeface="National 2 Medium" charset="0"/>
                <a:cs typeface="National 2 Medium" charset="0"/>
              </a:defRPr>
            </a:lvl1pPr>
          </a:lstStyle>
          <a:p>
            <a:r>
              <a:rPr lang="en-US" dirty="0"/>
              <a:t>“[Quote text]”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42900" y="8317151"/>
            <a:ext cx="12314237" cy="308414"/>
          </a:xfrm>
        </p:spPr>
        <p:txBody>
          <a:bodyPr>
            <a:noAutofit/>
          </a:bodyPr>
          <a:lstStyle>
            <a:lvl1pPr marL="0" indent="0" algn="ctr">
              <a:buNone/>
              <a:defRPr sz="1900" b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[Full name]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algn="ctr"/>
            <a:r>
              <a:rPr lang="en-AU" dirty="0"/>
              <a:t>[Footer]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828162-76A4-4AEF-9328-B54FAF065B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854" y="8587261"/>
            <a:ext cx="12314237" cy="308750"/>
          </a:xfrm>
        </p:spPr>
        <p:txBody>
          <a:bodyPr>
            <a:noAutofit/>
          </a:bodyPr>
          <a:lstStyle>
            <a:lvl1pPr marL="0" indent="0" algn="ctr">
              <a:buNone/>
              <a:defRPr sz="19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[Position]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5B8BFB0-2A25-45AC-80CE-669E6F62BC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5731" y="347049"/>
            <a:ext cx="1661157" cy="187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BF33D4B-5C12-45EC-88B7-C00C2123C8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2902" y="350324"/>
            <a:ext cx="387369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2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1" y="-1"/>
            <a:ext cx="13003212" cy="9752013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15654" y="3194422"/>
            <a:ext cx="8371904" cy="3600326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87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[Thank you or sign off]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AU" dirty="0"/>
              <a:t>[Footer]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D5A8B4-6E78-422A-AF69-97326A6A7C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6422" y="347049"/>
            <a:ext cx="1719775" cy="187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D54034-1F98-4E5C-A6EA-29A8353505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2902" y="350324"/>
            <a:ext cx="387369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9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5673CE-2DC8-4BC7-8474-7FD9AEAE7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B1A7F-3E6C-4BDA-A873-12B2FD961F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en-AU" dirty="0"/>
              <a:t>[Footer]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C0EA49-7B36-455E-A863-61CF191F59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F0F960-7B3B-462A-AC2C-5591D20826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5731" y="347049"/>
            <a:ext cx="1661157" cy="18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EE6E5A-4BD9-4D77-8176-009D70AE84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2902" y="350324"/>
            <a:ext cx="387369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0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3003213" cy="1496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560"/>
          </a:p>
        </p:txBody>
      </p:sp>
    </p:spTree>
    <p:extLst>
      <p:ext uri="{BB962C8B-B14F-4D97-AF65-F5344CB8AC3E}">
        <p14:creationId xmlns:p14="http://schemas.microsoft.com/office/powerpoint/2010/main" val="404147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1" y="-1"/>
            <a:ext cx="13003212" cy="9752013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2901" y="2010545"/>
            <a:ext cx="8371904" cy="2865462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8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[Section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42900" y="3363913"/>
            <a:ext cx="8375370" cy="2304181"/>
          </a:xfrm>
        </p:spPr>
        <p:txBody>
          <a:bodyPr>
            <a:noAutofit/>
          </a:bodyPr>
          <a:lstStyle>
            <a:lvl1pPr marL="0" indent="0">
              <a:buNone/>
              <a:defRPr sz="4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 Information]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AU" dirty="0"/>
              <a:t>[Footer]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0633BF-DE6A-4E01-9F32-AB9A42461B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714804" y="1165396"/>
            <a:ext cx="2997714" cy="78548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F41DB6-5AEA-408D-A5BF-F2AA2A9AA07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2902" y="350324"/>
            <a:ext cx="387369" cy="39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00AA1C-D441-4635-902A-1D05471536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986422" y="347049"/>
            <a:ext cx="1719775" cy="1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0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1" y="-1"/>
            <a:ext cx="13003212" cy="9752013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2901" y="2010545"/>
            <a:ext cx="7881074" cy="2865462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8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[Section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42900" y="3363913"/>
            <a:ext cx="7884337" cy="2304181"/>
          </a:xfrm>
        </p:spPr>
        <p:txBody>
          <a:bodyPr>
            <a:noAutofit/>
          </a:bodyPr>
          <a:lstStyle>
            <a:lvl1pPr marL="0" indent="0">
              <a:buNone/>
              <a:defRPr sz="4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 Information]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AU" dirty="0"/>
              <a:t>[Footer]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700A36-47BB-4418-B306-3E7E3AC141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23974" y="1991495"/>
            <a:ext cx="3919736" cy="68275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12473B-6F9B-4A83-8856-23C5641F05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2902" y="350324"/>
            <a:ext cx="387369" cy="39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56D179-7759-497B-8880-790CAAFA956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986422" y="347049"/>
            <a:ext cx="1719775" cy="1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03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1" y="-1"/>
            <a:ext cx="13003212" cy="9752013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2901" y="2010545"/>
            <a:ext cx="7881074" cy="2865462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8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[Section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42900" y="3363913"/>
            <a:ext cx="7884337" cy="2304181"/>
          </a:xfrm>
        </p:spPr>
        <p:txBody>
          <a:bodyPr>
            <a:noAutofit/>
          </a:bodyPr>
          <a:lstStyle>
            <a:lvl1pPr marL="0" indent="0">
              <a:buNone/>
              <a:defRPr sz="4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 Information]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AU" dirty="0"/>
              <a:t>[Footer]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725145-F8C2-435E-83DA-3C6BFFE3B3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12762" y="3363913"/>
            <a:ext cx="4007741" cy="40377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A09E0F-9A3D-42E9-BF40-D380876817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2902" y="350324"/>
            <a:ext cx="387369" cy="396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F43727-5D9C-4050-8B4D-49535AB73D8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986422" y="347049"/>
            <a:ext cx="1719775" cy="1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4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6EFBB34-E7A6-446F-8461-EDE7FE5D0D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5731" y="347049"/>
            <a:ext cx="1661157" cy="1872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42900" y="3363912"/>
            <a:ext cx="12314238" cy="5868987"/>
          </a:xfrm>
        </p:spPr>
        <p:txBody>
          <a:bodyPr/>
          <a:lstStyle>
            <a:lvl1pPr indent="-228600">
              <a:lnSpc>
                <a:spcPts val="3600"/>
              </a:lnSpc>
              <a:defRPr/>
            </a:lvl1pPr>
            <a:lvl2pPr indent="-228600">
              <a:defRPr/>
            </a:lvl2pPr>
            <a:lvl3pPr indent="-228600">
              <a:defRPr/>
            </a:lvl3pPr>
            <a:lvl4pPr indent="-228600">
              <a:defRPr/>
            </a:lvl4pPr>
            <a:lvl5pPr indent="-2286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8288C-36FD-45F0-A3A9-7148844259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541606" y="262016"/>
            <a:ext cx="7920000" cy="3087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AU"/>
              <a:t>[Footer]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57881E-E143-4217-816A-8C4E380EDD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2902" y="350324"/>
            <a:ext cx="387369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899" y="3363912"/>
            <a:ext cx="6012000" cy="5868988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645138" y="3363912"/>
            <a:ext cx="6012000" cy="5868988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37B9FB-8EDC-4415-A524-2F201C5737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en-AU" dirty="0"/>
              <a:t>[Footer]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47635-3CC7-4ECB-95A2-A2A3336B00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B0B422-09F3-401B-BCC9-0BD19CBF8F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5731" y="347049"/>
            <a:ext cx="1661157" cy="18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79A268-DC64-46CE-B24E-6EA4998BFC0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2902" y="350324"/>
            <a:ext cx="387369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899" y="3363912"/>
            <a:ext cx="6012000" cy="5868988"/>
          </a:xfrm>
        </p:spPr>
        <p:txBody>
          <a:bodyPr>
            <a:normAutofit/>
          </a:bodyPr>
          <a:lstStyle>
            <a:lvl1pPr indent="-228600">
              <a:defRPr lang="en-US" dirty="0" smtClean="0"/>
            </a:lvl1pPr>
            <a:lvl2pPr indent="-228600">
              <a:defRPr lang="en-US" dirty="0" smtClean="0"/>
            </a:lvl2pPr>
            <a:lvl3pPr indent="-228600">
              <a:defRPr lang="en-US" dirty="0" smtClean="0"/>
            </a:lvl3pPr>
            <a:lvl4pPr indent="-228600">
              <a:defRPr lang="en-US" dirty="0" smtClean="0"/>
            </a:lvl4pPr>
            <a:lvl5pPr indent="-228600"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5138" y="3363912"/>
            <a:ext cx="6012000" cy="5868988"/>
          </a:xfrm>
        </p:spPr>
        <p:txBody>
          <a:bodyPr>
            <a:normAutofit/>
          </a:bodyPr>
          <a:lstStyle>
            <a:lvl1pPr marL="182880" indent="-228600">
              <a:buFont typeface="+mj-lt"/>
              <a:buAutoNum type="arabicPeriod"/>
              <a:defRPr lang="en-US" sz="2800" b="0" dirty="0" smtClean="0">
                <a:latin typeface="+mn-lt"/>
              </a:defRPr>
            </a:lvl1pPr>
            <a:lvl2pPr marL="640080" indent="-228600">
              <a:buFont typeface="+mj-lt"/>
              <a:buAutoNum type="alphaLcPeriod"/>
              <a:defRPr lang="en-US" sz="2400" b="0" dirty="0" smtClean="0">
                <a:latin typeface="+mn-lt"/>
              </a:defRPr>
            </a:lvl2pPr>
            <a:lvl3pPr marL="1097280" indent="-228600">
              <a:buFont typeface="+mj-lt"/>
              <a:buAutoNum type="romanLcPeriod"/>
              <a:defRPr lang="en-US" sz="2000" b="0" dirty="0" smtClean="0">
                <a:latin typeface="+mn-lt"/>
              </a:defRPr>
            </a:lvl3pPr>
            <a:lvl4pPr marL="1554480" indent="-228600">
              <a:buFont typeface="+mj-lt"/>
              <a:buAutoNum type="arabicPeriod"/>
              <a:defRPr lang="en-US" sz="2000" b="0" dirty="0" smtClean="0">
                <a:latin typeface="+mn-lt"/>
              </a:defRPr>
            </a:lvl4pPr>
            <a:lvl5pPr marL="2011680" indent="-228600">
              <a:buFont typeface="+mj-lt"/>
              <a:buAutoNum type="alphaLcPeriod"/>
              <a:defRPr lang="en-US" sz="2000" b="0" dirty="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37B9FB-8EDC-4415-A524-2F201C5737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en-AU" dirty="0"/>
              <a:t>[Footer]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47635-3CC7-4ECB-95A2-A2A3336B00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222980-9FEA-47AB-8160-1C29597532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5731" y="347049"/>
            <a:ext cx="1661157" cy="18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59DED6-E107-4AF2-B3B8-51B167296C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2902" y="350324"/>
            <a:ext cx="387369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1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2900" y="3363912"/>
            <a:ext cx="4646538" cy="5868987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348247" y="1978615"/>
            <a:ext cx="7309375" cy="725428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10" y="1978615"/>
            <a:ext cx="4630628" cy="13132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D38F6-0EA2-4AD3-A861-786EE93C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 dirty="0"/>
              <a:t>[Footer]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77E974-6222-4E14-8F53-1A35F8F2DE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5731" y="347049"/>
            <a:ext cx="1661157" cy="187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A0BD44-827B-47CD-8BFA-2A4BD387B4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2902" y="350324"/>
            <a:ext cx="387369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810" y="1978615"/>
            <a:ext cx="12314238" cy="131321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3363837"/>
            <a:ext cx="12314238" cy="588028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1606" y="262016"/>
            <a:ext cx="7920000" cy="3087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400" b="0" i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1pPr>
          </a:lstStyle>
          <a:p>
            <a:pPr algn="ctr"/>
            <a:r>
              <a:rPr lang="en-AU" dirty="0"/>
              <a:t>[Footer]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096322" y="9316133"/>
            <a:ext cx="558197" cy="3087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0" i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8683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2" r:id="rId2"/>
    <p:sldLayoutId id="2147483764" r:id="rId3"/>
    <p:sldLayoutId id="2147483765" r:id="rId4"/>
    <p:sldLayoutId id="2147483766" r:id="rId5"/>
    <p:sldLayoutId id="2147483650" r:id="rId6"/>
    <p:sldLayoutId id="2147483652" r:id="rId7"/>
    <p:sldLayoutId id="2147483779" r:id="rId8"/>
    <p:sldLayoutId id="2147483761" r:id="rId9"/>
    <p:sldLayoutId id="2147483767" r:id="rId10"/>
    <p:sldLayoutId id="2147483768" r:id="rId11"/>
    <p:sldLayoutId id="2147483769" r:id="rId12"/>
    <p:sldLayoutId id="2147483770" r:id="rId13"/>
    <p:sldLayoutId id="2147483782" r:id="rId14"/>
    <p:sldLayoutId id="2147483777" r:id="rId15"/>
    <p:sldLayoutId id="2147483778" r:id="rId16"/>
    <p:sldLayoutId id="2147483728" r:id="rId17"/>
    <p:sldLayoutId id="2147483773" r:id="rId18"/>
    <p:sldLayoutId id="2147483771" r:id="rId19"/>
    <p:sldLayoutId id="2147483772" r:id="rId20"/>
    <p:sldLayoutId id="2147483774" r:id="rId21"/>
    <p:sldLayoutId id="2147483776" r:id="rId22"/>
    <p:sldLayoutId id="2147483775" r:id="rId23"/>
    <p:sldLayoutId id="2147483780" r:id="rId24"/>
    <p:sldLayoutId id="2147483781" r:id="rId25"/>
    <p:sldLayoutId id="2147483783" r:id="rId26"/>
    <p:sldLayoutId id="2147483654" r:id="rId27"/>
    <p:sldLayoutId id="2147483655" r:id="rId2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0" i="0" kern="1200">
          <a:solidFill>
            <a:schemeClr val="accent1"/>
          </a:solidFill>
          <a:latin typeface="National 2 Medium" charset="0"/>
          <a:ea typeface="National 2 Medium" charset="0"/>
          <a:cs typeface="National 2 Medium" charset="0"/>
        </a:defRPr>
      </a:lvl1pPr>
    </p:titleStyle>
    <p:bodyStyle>
      <a:lvl1pPr marL="514350" indent="-51435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2800" b="0" i="0" kern="120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1pPr>
      <a:lvl2pPr marL="914400" indent="-45720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2400" b="0" i="0" kern="120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2pPr>
      <a:lvl3pPr marL="1371600" indent="-45720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2000" b="0" i="0" kern="120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3pPr>
      <a:lvl4pPr marL="1828800" indent="-45720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2000" b="0" i="0" kern="1200" baseline="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4pPr>
      <a:lvl5pPr marL="2286000" indent="-45720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2000" b="0" i="0" kern="1200" baseline="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5pPr>
      <a:lvl6pPr marL="2743200" indent="-457200" algn="l" defTabSz="914400" rtl="0" eaLnBrk="1" latinLnBrk="0" hangingPunct="1">
        <a:lnSpc>
          <a:spcPct val="120000"/>
        </a:lnSpc>
        <a:spcBef>
          <a:spcPct val="20000"/>
        </a:spcBef>
        <a:buFont typeface="Arial" charset="0"/>
        <a:buChar char="•"/>
        <a:defRPr sz="2000" kern="1200" baseline="0">
          <a:solidFill>
            <a:schemeClr val="accent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816" userDrawn="1">
          <p15:clr>
            <a:srgbClr val="F26B43"/>
          </p15:clr>
        </p15:guide>
        <p15:guide id="2" pos="7973" userDrawn="1">
          <p15:clr>
            <a:srgbClr val="F26B43"/>
          </p15:clr>
        </p15:guide>
        <p15:guide id="3" pos="216" userDrawn="1">
          <p15:clr>
            <a:srgbClr val="F26B43"/>
          </p15:clr>
        </p15:guide>
        <p15:guide id="4" orient="horz" pos="211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21/acs.chemrev.0c01195" TargetMode="External"/><Relationship Id="rId7" Type="http://schemas.openxmlformats.org/officeDocument/2006/relationships/hyperlink" Target="https://github.com/tubiana/TTClust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www.frontiersin.org/articles/10.3389/fmolb.2019.00046/full" TargetMode="External"/><Relationship Id="rId5" Type="http://schemas.openxmlformats.org/officeDocument/2006/relationships/hyperlink" Target="https://doi.org/10.1021/acs.jcim.8b00512" TargetMode="External"/><Relationship Id="rId4" Type="http://schemas.openxmlformats.org/officeDocument/2006/relationships/hyperlink" Target="https://mdtraj.org/1.9.4/examples/two-pass-clustering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.xlsx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42900" y="2742406"/>
            <a:ext cx="12311619" cy="2560661"/>
          </a:xfrm>
        </p:spPr>
        <p:txBody>
          <a:bodyPr/>
          <a:lstStyle/>
          <a:p>
            <a:r>
              <a:rPr lang="en-AU" sz="9600" dirty="0"/>
              <a:t>Clustering molecular dynamics trajectories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342900" y="6676206"/>
            <a:ext cx="11626418" cy="2160240"/>
          </a:xfrm>
        </p:spPr>
        <p:txBody>
          <a:bodyPr>
            <a:normAutofit fontScale="62500" lnSpcReduction="20000"/>
          </a:bodyPr>
          <a:lstStyle/>
          <a:p>
            <a:r>
              <a:rPr lang="en-AU" dirty="0"/>
              <a:t>Jacob Wesley Dell</a:t>
            </a:r>
          </a:p>
          <a:p>
            <a:r>
              <a:rPr lang="en-AU" dirty="0"/>
              <a:t>Chem 96 (</a:t>
            </a:r>
            <a:r>
              <a:rPr lang="en-AU" dirty="0" err="1"/>
              <a:t>Robustelli</a:t>
            </a:r>
            <a:r>
              <a:rPr lang="en-AU" dirty="0"/>
              <a:t>)</a:t>
            </a:r>
          </a:p>
          <a:p>
            <a:r>
              <a:rPr lang="en-AU" dirty="0"/>
              <a:t>8 March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BFAC0A-3611-47AD-9FCA-134C1587E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3480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B10AD4-8689-488A-A8C5-47B1940D9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TTClust</a:t>
            </a:r>
            <a:r>
              <a:rPr lang="en-US" dirty="0"/>
              <a:t> results (cont’d from VMD)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F5CA22-54AB-4075-B3F5-8AEF7C9CD9F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[Footer]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EE678B-B976-4C77-B0B2-A7EB821FD99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10</a:t>
            </a:fld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1047DD-82A7-48BE-B270-3CD5048AA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41" t="15568" r="32817"/>
          <a:stretch/>
        </p:blipFill>
        <p:spPr>
          <a:xfrm>
            <a:off x="4977605" y="2635222"/>
            <a:ext cx="4343997" cy="35260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02F5DF-34BF-480A-9CD1-A66BA71011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38" t="27198" r="36134"/>
          <a:stretch/>
        </p:blipFill>
        <p:spPr>
          <a:xfrm>
            <a:off x="358810" y="2635222"/>
            <a:ext cx="4618796" cy="3526076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BF6F5FC3-66A9-4375-9DED-98139ABA5A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66" t="33094" r="33594" b="5091"/>
          <a:stretch/>
        </p:blipFill>
        <p:spPr>
          <a:xfrm>
            <a:off x="358810" y="6161297"/>
            <a:ext cx="5152196" cy="30617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55AA5B-9F7D-4586-B12B-F555038D2F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5" t="24892" r="41407"/>
          <a:stretch/>
        </p:blipFill>
        <p:spPr>
          <a:xfrm>
            <a:off x="9287595" y="2635222"/>
            <a:ext cx="3655237" cy="3061630"/>
          </a:xfrm>
          <a:prstGeom prst="rect">
            <a:avLst/>
          </a:prstGeom>
        </p:spPr>
      </p:pic>
      <p:pic>
        <p:nvPicPr>
          <p:cNvPr id="15" name="Picture 14" descr="A picture containing light, dark, silhouette&#10;&#10;Description automatically generated">
            <a:extLst>
              <a:ext uri="{FF2B5EF4-FFF2-40B4-BE49-F238E27FC236}">
                <a16:creationId xmlns:a16="http://schemas.microsoft.com/office/drawing/2014/main" id="{B0E8DD22-0D76-4D41-B885-94B3011A44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380" t="24892" r="20354" b="4687"/>
          <a:stretch/>
        </p:blipFill>
        <p:spPr>
          <a:xfrm>
            <a:off x="5491310" y="6161456"/>
            <a:ext cx="5769880" cy="306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18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E8106E-138E-487C-9C29-A62384B19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MDTraj</a:t>
            </a:r>
            <a:r>
              <a:rPr lang="en-US" dirty="0"/>
              <a:t> results (from VMD)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1E82E8-4EEB-4AEF-8BCC-9E298BBE77B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11</a:t>
            </a:fld>
            <a:endParaRPr lang="en-AU" dirty="0"/>
          </a:p>
        </p:txBody>
      </p:sp>
      <p:pic>
        <p:nvPicPr>
          <p:cNvPr id="7" name="Picture 6" descr="A picture containing light&#10;&#10;Description automatically generated">
            <a:extLst>
              <a:ext uri="{FF2B5EF4-FFF2-40B4-BE49-F238E27FC236}">
                <a16:creationId xmlns:a16="http://schemas.microsoft.com/office/drawing/2014/main" id="{A7ED2FD1-5077-4F2F-A647-B01D1D9DD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806" y="2810221"/>
            <a:ext cx="3901448" cy="2124460"/>
          </a:xfrm>
          <a:prstGeom prst="rect">
            <a:avLst/>
          </a:prstGeom>
        </p:spPr>
      </p:pic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883B7FB5-F7FD-4972-BB8D-45A530FE2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358" y="2806555"/>
            <a:ext cx="3901448" cy="2124460"/>
          </a:xfrm>
          <a:prstGeom prst="rect">
            <a:avLst/>
          </a:prstGeom>
        </p:spPr>
      </p:pic>
      <p:pic>
        <p:nvPicPr>
          <p:cNvPr id="11" name="Picture 10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9D3CE0F0-9DBC-436C-A2F5-99788064E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6206" y="737209"/>
            <a:ext cx="3901448" cy="2124460"/>
          </a:xfrm>
          <a:prstGeom prst="rect">
            <a:avLst/>
          </a:prstGeom>
        </p:spPr>
      </p:pic>
      <p:pic>
        <p:nvPicPr>
          <p:cNvPr id="13" name="Picture 12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36ED06E8-6867-4728-A8DE-D7E8492698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6206" y="2841884"/>
            <a:ext cx="3901448" cy="2124460"/>
          </a:xfrm>
          <a:prstGeom prst="rect">
            <a:avLst/>
          </a:prstGeom>
        </p:spPr>
      </p:pic>
      <p:pic>
        <p:nvPicPr>
          <p:cNvPr id="15" name="Picture 14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A3A67BEA-4F56-48E2-83F4-098F34073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206" y="5035225"/>
            <a:ext cx="3901448" cy="2124460"/>
          </a:xfrm>
          <a:prstGeom prst="rect">
            <a:avLst/>
          </a:prstGeom>
        </p:spPr>
      </p:pic>
      <p:pic>
        <p:nvPicPr>
          <p:cNvPr id="17" name="Picture 16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25C58AE2-D810-4F55-B9E6-E931969FED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206" y="7143538"/>
            <a:ext cx="3901448" cy="2124460"/>
          </a:xfrm>
          <a:prstGeom prst="rect">
            <a:avLst/>
          </a:prstGeom>
        </p:spPr>
      </p:pic>
      <p:pic>
        <p:nvPicPr>
          <p:cNvPr id="19" name="Picture 18" descr="A picture containing dark, silhouette&#10;&#10;Description automatically generated">
            <a:extLst>
              <a:ext uri="{FF2B5EF4-FFF2-40B4-BE49-F238E27FC236}">
                <a16:creationId xmlns:a16="http://schemas.microsoft.com/office/drawing/2014/main" id="{91057EBA-53C5-4464-8B00-67E2A6304F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5706" y="5041519"/>
            <a:ext cx="3901448" cy="21244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6BC1F8E-477B-4D29-B9F2-D5096D5BCF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5706" y="7143538"/>
            <a:ext cx="3901448" cy="21244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0C156EA-5271-48A0-96BB-A9DDEAB405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16206" y="5038303"/>
            <a:ext cx="3901448" cy="212446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0379396-1EB5-47F0-AE38-C03B4E72A5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16206" y="7160411"/>
            <a:ext cx="3901448" cy="212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42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128CD38B-E4AE-4ADD-97C3-1E703108C4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43" t="11207" r="9342" b="8991"/>
          <a:stretch/>
        </p:blipFill>
        <p:spPr>
          <a:xfrm>
            <a:off x="-1" y="22243"/>
            <a:ext cx="13003213" cy="982465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18D359ED-81E1-4152-B5FF-BC60446F6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" y="227806"/>
            <a:ext cx="8371904" cy="3600326"/>
          </a:xfrm>
        </p:spPr>
        <p:txBody>
          <a:bodyPr/>
          <a:lstStyle/>
          <a:p>
            <a:r>
              <a:rPr lang="en-AU" dirty="0"/>
              <a:t>Thanks!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61673-B619-48AC-86E7-428A4A84E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DE0E-AFB1-41FD-BC35-27DB61CA125F}" type="slidenum">
              <a:rPr lang="en-AU" b="1" smtClean="0"/>
              <a:pPr/>
              <a:t>12</a:t>
            </a:fld>
            <a:endParaRPr lang="en-AU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C45522-B0F2-466A-B61C-17FABA8040E2}"/>
              </a:ext>
            </a:extLst>
          </p:cNvPr>
          <p:cNvSpPr txBox="1"/>
          <p:nvPr/>
        </p:nvSpPr>
        <p:spPr>
          <a:xfrm>
            <a:off x="7119957" y="1218406"/>
            <a:ext cx="57440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National 2" panose="020B0504030502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doi.org/10.1021/acs.chemrev.0c01195</a:t>
            </a:r>
            <a:endParaRPr lang="en-US" sz="1800" dirty="0">
              <a:solidFill>
                <a:schemeClr val="bg1"/>
              </a:solidFill>
              <a:latin typeface="National 2" panose="020B0504030502020203" pitchFamily="34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1800" dirty="0">
                <a:solidFill>
                  <a:schemeClr val="bg1"/>
                </a:solidFill>
                <a:latin typeface="National 2" panose="020B0504030502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doi.org/10.1021/acs.jcim.8b00512</a:t>
            </a:r>
            <a:endParaRPr lang="en-US" sz="1800" dirty="0">
              <a:solidFill>
                <a:schemeClr val="bg1"/>
              </a:solidFill>
              <a:latin typeface="National 2" panose="020B0504030502020203" pitchFamily="34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National 2" panose="020B0504030502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frontiersin.org/articles/10.3389/fmolb.2019.00046/full</a:t>
            </a:r>
            <a:endParaRPr lang="en-US" sz="1800" dirty="0">
              <a:solidFill>
                <a:schemeClr val="bg1"/>
              </a:solidFill>
              <a:latin typeface="National 2" panose="020B0504030502020203" pitchFamily="34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National 2" panose="020B050403050202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sz="1800" dirty="0" err="1">
                <a:solidFill>
                  <a:schemeClr val="bg1"/>
                </a:solidFill>
                <a:latin typeface="National 2" panose="020B050403050202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tubiana</a:t>
            </a:r>
            <a:r>
              <a:rPr lang="en-US" sz="1800" dirty="0">
                <a:solidFill>
                  <a:schemeClr val="bg1"/>
                </a:solidFill>
                <a:latin typeface="National 2" panose="020B050403050202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800" dirty="0" err="1">
                <a:solidFill>
                  <a:schemeClr val="bg1"/>
                </a:solidFill>
                <a:latin typeface="National 2" panose="020B050403050202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TTClust</a:t>
            </a:r>
            <a:endParaRPr lang="en-US" sz="1800" dirty="0">
              <a:solidFill>
                <a:schemeClr val="bg1"/>
              </a:solidFill>
              <a:latin typeface="National 2" panose="020B0504030502020203" pitchFamily="34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1800" dirty="0">
                <a:solidFill>
                  <a:schemeClr val="bg1"/>
                </a:solidFill>
                <a:latin typeface="National 2" panose="020B0504030502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mdtraj.org/1.9.4/examples/two-pass-clustering.html</a:t>
            </a:r>
            <a:endParaRPr lang="en-US" sz="1800" dirty="0">
              <a:solidFill>
                <a:schemeClr val="bg1"/>
              </a:solidFill>
              <a:latin typeface="National 2" panose="020B0504030502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81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/>
            <a:r>
              <a:rPr lang="en-AU" dirty="0"/>
              <a:t>Dimensionality reduction for probability distributions</a:t>
            </a:r>
          </a:p>
          <a:p>
            <a:pPr lvl="0"/>
            <a:r>
              <a:rPr lang="en-AU" dirty="0"/>
              <a:t>Makes large datasets manageable/meaningful</a:t>
            </a:r>
          </a:p>
          <a:p>
            <a:pPr lvl="0"/>
            <a:r>
              <a:rPr lang="en-AU" dirty="0"/>
              <a:t>Useful in MD to find metastable states and study reactive conformations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Background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580B98-D3D9-4A36-AB55-82F72DC4C9C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1676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Timeline&#10;&#10;Description automatically generated">
            <a:extLst>
              <a:ext uri="{FF2B5EF4-FFF2-40B4-BE49-F238E27FC236}">
                <a16:creationId xmlns:a16="http://schemas.microsoft.com/office/drawing/2014/main" id="{5BE68BC2-F636-4F20-B348-299EF9DD3B7D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2002711" y="3363912"/>
            <a:ext cx="8994616" cy="5868987"/>
          </a:xfrm>
          <a:noFill/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DE5B3D19-3D60-43CD-95CE-562734225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10" y="1978615"/>
            <a:ext cx="12314238" cy="1313215"/>
          </a:xfrm>
        </p:spPr>
        <p:txBody>
          <a:bodyPr/>
          <a:lstStyle/>
          <a:p>
            <a:r>
              <a:rPr lang="en-US" dirty="0"/>
              <a:t>Background (cont’d)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67FC4-CFA5-4781-AD84-429FF7BD8DA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15806" y="9304981"/>
            <a:ext cx="7920000" cy="308750"/>
          </a:xfrm>
        </p:spPr>
        <p:txBody>
          <a:bodyPr anchor="ctr">
            <a:noAutofit/>
          </a:bodyPr>
          <a:lstStyle/>
          <a:p>
            <a:pPr algn="l"/>
            <a:r>
              <a:rPr lang="en-US" sz="1200" b="0" i="0" dirty="0">
                <a:solidFill>
                  <a:srgbClr val="000000"/>
                </a:solidFill>
                <a:effectLst/>
                <a:latin typeface="National 2" panose="020B0504030502020203" pitchFamily="34" charset="0"/>
              </a:rPr>
              <a:t>Aldo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National 2" panose="020B0504030502020203" pitchFamily="34" charset="0"/>
              </a:rPr>
              <a:t>Glielmo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National 2" panose="020B0504030502020203" pitchFamily="34" charset="0"/>
              </a:rPr>
              <a:t>, Brooke E.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National 2" panose="020B0504030502020203" pitchFamily="34" charset="0"/>
              </a:rPr>
              <a:t>Husic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National 2" panose="020B0504030502020203" pitchFamily="34" charset="0"/>
              </a:rPr>
              <a:t>, Alex Rodriguez, Cecilia Clementi, Frank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National 2" panose="020B0504030502020203" pitchFamily="34" charset="0"/>
              </a:rPr>
              <a:t>Noé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National 2" panose="020B0504030502020203" pitchFamily="34" charset="0"/>
              </a:rPr>
              <a:t>, and Alessandro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National 2" panose="020B0504030502020203" pitchFamily="34" charset="0"/>
              </a:rPr>
              <a:t>Laio</a:t>
            </a:r>
            <a:endParaRPr lang="en-US" sz="1200" b="0" i="0" dirty="0">
              <a:solidFill>
                <a:srgbClr val="000000"/>
              </a:solidFill>
              <a:effectLst/>
              <a:latin typeface="National 2" panose="020B0504030502020203" pitchFamily="34" charset="0"/>
            </a:endParaRPr>
          </a:p>
          <a:p>
            <a:pPr algn="l"/>
            <a:r>
              <a:rPr lang="en-US" sz="1200" b="0" i="1" dirty="0">
                <a:solidFill>
                  <a:srgbClr val="000000"/>
                </a:solidFill>
                <a:effectLst/>
                <a:latin typeface="National 2" panose="020B0504030502020203" pitchFamily="34" charset="0"/>
              </a:rPr>
              <a:t>Chemical Reviews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National 2" panose="020B0504030502020203" pitchFamily="34" charset="0"/>
              </a:rPr>
              <a:t> 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National 2" panose="020B0504030502020203" pitchFamily="34" charset="0"/>
              </a:rPr>
              <a:t>2021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National 2" panose="020B0504030502020203" pitchFamily="34" charset="0"/>
              </a:rPr>
              <a:t> </a:t>
            </a:r>
            <a:r>
              <a:rPr lang="en-US" sz="1200" b="0" i="1" dirty="0">
                <a:solidFill>
                  <a:srgbClr val="000000"/>
                </a:solidFill>
                <a:effectLst/>
                <a:latin typeface="National 2" panose="020B0504030502020203" pitchFamily="34" charset="0"/>
              </a:rPr>
              <a:t>121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National 2" panose="020B0504030502020203" pitchFamily="34" charset="0"/>
              </a:rPr>
              <a:t> (16), 9722-9758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BAF5D5-949C-428C-9B52-A12B885702E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2096322" y="9316133"/>
            <a:ext cx="558197" cy="30875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17DE0E-AFB1-41FD-BC35-27DB61CA125F}" type="slidenum">
              <a:rPr lang="en-AU" smtClean="0"/>
              <a:pPr>
                <a:spcAft>
                  <a:spcPts val="600"/>
                </a:spcAft>
              </a:pPr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529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E6F342B-8B6A-4C80-9DE1-546A12B846C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  <a:p>
            <a:r>
              <a:rPr lang="en-US" dirty="0"/>
              <a:t>Hierarchical (agglomerative/divisive)</a:t>
            </a:r>
          </a:p>
          <a:p>
            <a:r>
              <a:rPr lang="en-US" dirty="0"/>
              <a:t>Density-based (DBSCAN)</a:t>
            </a:r>
          </a:p>
          <a:p>
            <a:r>
              <a:rPr lang="en-US" dirty="0"/>
              <a:t>Probability density/free energy surface </a:t>
            </a:r>
            <a:r>
              <a:rPr lang="en-US" i="1" dirty="0"/>
              <a:t>vs.</a:t>
            </a:r>
            <a:r>
              <a:rPr lang="en-US" dirty="0"/>
              <a:t> dendrogram</a:t>
            </a:r>
          </a:p>
          <a:p>
            <a:r>
              <a:rPr lang="en-US" dirty="0"/>
              <a:t>Others (not as helpful for protein dynamics)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DFA3F9-346B-442D-9F61-5AEDFB76C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approaches and algorithms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18CB8E-CF48-4C69-BE1D-A4BF871A4A7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6454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482BA5-7BA3-437F-9A59-0E8C68059B8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PyPI</a:t>
            </a:r>
            <a:endParaRPr lang="en-US" dirty="0"/>
          </a:p>
          <a:p>
            <a:r>
              <a:rPr lang="en-US" dirty="0"/>
              <a:t>scikit-learn</a:t>
            </a:r>
          </a:p>
          <a:p>
            <a:r>
              <a:rPr lang="en-US" dirty="0"/>
              <a:t>Chimera/VMD/</a:t>
            </a:r>
            <a:r>
              <a:rPr lang="en-US" dirty="0" err="1"/>
              <a:t>Gromacs</a:t>
            </a:r>
            <a:r>
              <a:rPr lang="en-US" dirty="0"/>
              <a:t>/AMBER (CPPTRAJ)</a:t>
            </a:r>
          </a:p>
          <a:p>
            <a:r>
              <a:rPr lang="en-US" dirty="0" err="1"/>
              <a:t>Gromacs</a:t>
            </a:r>
            <a:r>
              <a:rPr lang="en-US" dirty="0"/>
              <a:t>/CHARMM/NAMD/AMBER/PDB/DNA/RNA via SciPy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TTClust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SciPy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MDTraj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0B2C29-984D-4275-B9FB-A874E15DB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and packages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D73057-00A3-4318-B071-5C38C50994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198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6830AD-5B62-43E1-92D8-9FC5E3BB7D2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Via Prof </a:t>
            </a:r>
            <a:r>
              <a:rPr lang="en-US" dirty="0" err="1"/>
              <a:t>Robustelli</a:t>
            </a:r>
            <a:r>
              <a:rPr lang="en-US" dirty="0"/>
              <a:t> (also seen in Tommy’s </a:t>
            </a:r>
            <a:r>
              <a:rPr lang="en-US" dirty="0" err="1"/>
              <a:t>pres</a:t>
            </a:r>
            <a:r>
              <a:rPr lang="en-US" dirty="0"/>
              <a:t>): N</a:t>
            </a:r>
            <a:r>
              <a:rPr lang="en-US" baseline="-25000" dirty="0"/>
              <a:t>TAIL</a:t>
            </a:r>
            <a:r>
              <a:rPr lang="en-US" dirty="0"/>
              <a:t> α-</a:t>
            </a:r>
            <a:r>
              <a:rPr lang="en-US" dirty="0" err="1"/>
              <a:t>MoRE</a:t>
            </a:r>
            <a:r>
              <a:rPr lang="en-US" dirty="0"/>
              <a:t> C-terminal domain of the measles virus nucleoprotein apo ensemble (residues 484–504) 100 µs @ 300K</a:t>
            </a:r>
          </a:p>
          <a:p>
            <a:r>
              <a:rPr lang="en-US" dirty="0"/>
              <a:t>Stride of 10 (</a:t>
            </a:r>
            <a:r>
              <a:rPr lang="en-US" dirty="0" err="1"/>
              <a:t>downsampled</a:t>
            </a:r>
            <a:r>
              <a:rPr lang="en-US" dirty="0"/>
              <a:t> from ~120000 frames to around 12000)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4A6A5F-53B0-48BF-9A3A-AEDC3FBDA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IDPs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2EF39-B509-4599-B39C-4D6294C640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98420" y="9293848"/>
            <a:ext cx="6477000" cy="308750"/>
          </a:xfrm>
        </p:spPr>
        <p:txBody>
          <a:bodyPr/>
          <a:lstStyle/>
          <a:p>
            <a:pPr algn="l"/>
            <a:r>
              <a:rPr lang="en-US" sz="1200" b="0" i="0" dirty="0">
                <a:solidFill>
                  <a:srgbClr val="000000"/>
                </a:solidFill>
                <a:effectLst/>
                <a:latin typeface="National 2" panose="020B0504030502020203" pitchFamily="34" charset="0"/>
              </a:rPr>
              <a:t>Paul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National 2" panose="020B0504030502020203" pitchFamily="34" charset="0"/>
              </a:rPr>
              <a:t>Robustelli</a:t>
            </a:r>
            <a:r>
              <a:rPr lang="en-US" sz="1200" b="1" dirty="0">
                <a:solidFill>
                  <a:srgbClr val="000000"/>
                </a:solidFill>
                <a:latin typeface="National 2" panose="020B0504030502020203" pitchFamily="34" charset="0"/>
              </a:rPr>
              <a:t>,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National 2" panose="020B0504030502020203" pitchFamily="34" charset="0"/>
              </a:rPr>
              <a:t>Stefano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National 2" panose="020B0504030502020203" pitchFamily="34" charset="0"/>
              </a:rPr>
              <a:t>Piana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National 2" panose="020B0504030502020203" pitchFamily="34" charset="0"/>
              </a:rPr>
              <a:t>, and David E. Shaw. </a:t>
            </a:r>
            <a:r>
              <a:rPr lang="en-US" sz="1200" b="0" i="1" dirty="0">
                <a:solidFill>
                  <a:srgbClr val="000000"/>
                </a:solidFill>
                <a:effectLst/>
                <a:latin typeface="National 2" panose="020B0504030502020203" pitchFamily="34" charset="0"/>
              </a:rPr>
              <a:t>J. Am. Chem. Soc.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National 2" panose="020B0504030502020203" pitchFamily="34" charset="0"/>
              </a:rPr>
              <a:t> 2020, 142, 25, 11092–11101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EDFDD1-49CB-434B-B14C-C59A33EACD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9791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en-AU" dirty="0" err="1"/>
              <a:t>TTClust</a:t>
            </a:r>
            <a:endParaRPr lang="en-AU" dirty="0"/>
          </a:p>
          <a:p>
            <a:pPr lvl="1"/>
            <a:r>
              <a:rPr lang="en-AU" dirty="0"/>
              <a:t>K-means “elbow” clustering</a:t>
            </a:r>
          </a:p>
          <a:p>
            <a:pPr lvl="1"/>
            <a:r>
              <a:rPr lang="en-AU" dirty="0"/>
              <a:t>~30min on local machine (bottleneck: distance matrix computation)</a:t>
            </a:r>
          </a:p>
          <a:p>
            <a:pPr lvl="1"/>
            <a:r>
              <a:rPr lang="en-AU" dirty="0"/>
              <a:t>Automatic selection of 5 clusters</a:t>
            </a:r>
          </a:p>
          <a:p>
            <a:pPr lvl="1"/>
            <a:r>
              <a:rPr lang="en-AU" dirty="0"/>
              <a:t>Output: plots, text file with frame IDs, RMSD values, representative frame PDBs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2006" y="3363912"/>
            <a:ext cx="6765132" cy="5868988"/>
          </a:xfrm>
        </p:spPr>
        <p:txBody>
          <a:bodyPr>
            <a:normAutofit/>
          </a:bodyPr>
          <a:lstStyle/>
          <a:p>
            <a:pPr marL="57150" indent="0">
              <a:buNone/>
            </a:pPr>
            <a:r>
              <a:rPr lang="en-AU" dirty="0" err="1"/>
              <a:t>MDTraj</a:t>
            </a:r>
            <a:endParaRPr lang="en-AU" dirty="0"/>
          </a:p>
          <a:p>
            <a:pPr lvl="1"/>
            <a:r>
              <a:rPr lang="en-AU" dirty="0"/>
              <a:t>Ward agglomerative hierarchical clustering</a:t>
            </a:r>
          </a:p>
          <a:p>
            <a:pPr lvl="1"/>
            <a:r>
              <a:rPr lang="en-AU" dirty="0"/>
              <a:t>~30 min on local machine via </a:t>
            </a:r>
            <a:r>
              <a:rPr lang="en-AU" dirty="0" err="1"/>
              <a:t>Jupyter</a:t>
            </a:r>
            <a:r>
              <a:rPr lang="en-AU" dirty="0"/>
              <a:t> Notebook (bottlenecks: cluster linkage and assigning cluster identities to frames)</a:t>
            </a:r>
          </a:p>
          <a:p>
            <a:pPr lvl="1"/>
            <a:r>
              <a:rPr lang="en-AU" dirty="0"/>
              <a:t>Manual stipulation to create 5 clusters</a:t>
            </a:r>
          </a:p>
          <a:p>
            <a:pPr lvl="1"/>
            <a:r>
              <a:rPr lang="en-AU" dirty="0"/>
              <a:t>Output: array with cluster labels for every frame, single PDB with all representative frames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Results thus far (similar approaches)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39550F-7F8C-4916-B4B2-4A7B484C74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9121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D93CD6-DBDB-42B3-B99E-89FDF51F1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MDTraj</a:t>
            </a:r>
            <a:r>
              <a:rPr lang="en-US" dirty="0"/>
              <a:t> </a:t>
            </a:r>
            <a:r>
              <a:rPr lang="en-US"/>
              <a:t>code walkthrough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B7961-AFD2-4BFC-A3D5-2DA6BDA3D6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8</a:t>
            </a:fld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A04D2C-8163-43BC-B847-BFB811DA2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65" y="3291830"/>
            <a:ext cx="6824164" cy="1938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48DDC3-5415-40B4-ACAB-4FEC36023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65" y="6133180"/>
            <a:ext cx="7467600" cy="17244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586872-8F14-40C4-8359-BF018CE78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01" y="7960207"/>
            <a:ext cx="7878274" cy="13146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C3A752-8189-4F08-AB25-0EA214FD7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601" y="5332503"/>
            <a:ext cx="3605205" cy="6980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66C92F-3F04-4C5F-B5F6-015C85A983DB}"/>
              </a:ext>
            </a:extLst>
          </p:cNvPr>
          <p:cNvSpPr txBox="1"/>
          <p:nvPr/>
        </p:nvSpPr>
        <p:spPr>
          <a:xfrm>
            <a:off x="7154329" y="4610355"/>
            <a:ext cx="4844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BD6839-7298-4621-BA5C-4653D72173BE}"/>
              </a:ext>
            </a:extLst>
          </p:cNvPr>
          <p:cNvSpPr txBox="1"/>
          <p:nvPr/>
        </p:nvSpPr>
        <p:spPr>
          <a:xfrm>
            <a:off x="8183875" y="8289269"/>
            <a:ext cx="4844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93778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text, screen, display&#10;&#10;Description automatically generated">
            <a:extLst>
              <a:ext uri="{FF2B5EF4-FFF2-40B4-BE49-F238E27FC236}">
                <a16:creationId xmlns:a16="http://schemas.microsoft.com/office/drawing/2014/main" id="{010FDFA9-2A6B-489D-8C9B-80C152BFCB4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5509005" y="6297921"/>
            <a:ext cx="4019173" cy="301438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03031AB-7607-4B9C-BB4E-9C016C2E8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TTClust</a:t>
            </a:r>
            <a:r>
              <a:rPr lang="en-US" dirty="0"/>
              <a:t> 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89451C-A085-4192-9F4B-D29833861D0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9</a:t>
            </a:fld>
            <a:endParaRPr lang="en-AU" dirty="0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E82B8209-3746-4BED-B838-F5226EB7E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23" y="6301753"/>
            <a:ext cx="4019173" cy="3014380"/>
          </a:xfrm>
          <a:prstGeom prst="rect">
            <a:avLst/>
          </a:prstGeom>
        </p:spPr>
      </p:pic>
      <p:pic>
        <p:nvPicPr>
          <p:cNvPr id="11" name="Picture 10" descr="A picture containing text, pencil&#10;&#10;Description automatically generated">
            <a:extLst>
              <a:ext uri="{FF2B5EF4-FFF2-40B4-BE49-F238E27FC236}">
                <a16:creationId xmlns:a16="http://schemas.microsoft.com/office/drawing/2014/main" id="{35EF2C64-842A-457C-A911-D8BD4C06BF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79" t="7808" r="1155" b="4257"/>
          <a:stretch/>
        </p:blipFill>
        <p:spPr>
          <a:xfrm>
            <a:off x="1624806" y="768658"/>
            <a:ext cx="8610600" cy="1206126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EC5F50BD-09F0-4863-8DFB-3D09329E19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1006" y="2433774"/>
            <a:ext cx="5152196" cy="3864147"/>
          </a:xfrm>
          <a:prstGeom prst="rect">
            <a:avLst/>
          </a:prstGeom>
        </p:spPr>
      </p:pic>
      <p:pic>
        <p:nvPicPr>
          <p:cNvPr id="15" name="Picture 14" descr="Chart, bubble chart&#10;&#10;Description automatically generated">
            <a:extLst>
              <a:ext uri="{FF2B5EF4-FFF2-40B4-BE49-F238E27FC236}">
                <a16:creationId xmlns:a16="http://schemas.microsoft.com/office/drawing/2014/main" id="{5596BCC7-84B1-4335-8D8F-72ACC2FDF6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810" y="2437606"/>
            <a:ext cx="5152196" cy="3864147"/>
          </a:xfrm>
          <a:prstGeom prst="rect">
            <a:avLst/>
          </a:prstGeom>
        </p:spPr>
      </p:pic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C22B2D49-72FB-4445-84F1-2DEA4A5490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202718"/>
              </p:ext>
            </p:extLst>
          </p:nvPr>
        </p:nvGraphicFramePr>
        <p:xfrm>
          <a:off x="5888038" y="4687888"/>
          <a:ext cx="122555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Worksheet" r:id="rId8" imgW="1225513" imgH="374825" progId="Excel.Sheet.12">
                  <p:embed/>
                </p:oleObj>
              </mc:Choice>
              <mc:Fallback>
                <p:oleObj name="Worksheet" r:id="rId8" imgW="1225513" imgH="3748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88038" y="4687888"/>
                        <a:ext cx="1225550" cy="374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E96B3662-A196-4827-AD4A-BD9FC5AED9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030574"/>
              </p:ext>
            </p:extLst>
          </p:nvPr>
        </p:nvGraphicFramePr>
        <p:xfrm>
          <a:off x="9528178" y="6927299"/>
          <a:ext cx="3161154" cy="17556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859">
                  <a:extLst>
                    <a:ext uri="{9D8B030D-6E8A-4147-A177-3AD203B41FA5}">
                      <a16:colId xmlns:a16="http://schemas.microsoft.com/office/drawing/2014/main" val="1582199464"/>
                    </a:ext>
                  </a:extLst>
                </a:gridCol>
                <a:gridCol w="526859">
                  <a:extLst>
                    <a:ext uri="{9D8B030D-6E8A-4147-A177-3AD203B41FA5}">
                      <a16:colId xmlns:a16="http://schemas.microsoft.com/office/drawing/2014/main" val="2961489420"/>
                    </a:ext>
                  </a:extLst>
                </a:gridCol>
                <a:gridCol w="526859">
                  <a:extLst>
                    <a:ext uri="{9D8B030D-6E8A-4147-A177-3AD203B41FA5}">
                      <a16:colId xmlns:a16="http://schemas.microsoft.com/office/drawing/2014/main" val="3920192679"/>
                    </a:ext>
                  </a:extLst>
                </a:gridCol>
                <a:gridCol w="526859">
                  <a:extLst>
                    <a:ext uri="{9D8B030D-6E8A-4147-A177-3AD203B41FA5}">
                      <a16:colId xmlns:a16="http://schemas.microsoft.com/office/drawing/2014/main" val="2441638255"/>
                    </a:ext>
                  </a:extLst>
                </a:gridCol>
                <a:gridCol w="526859">
                  <a:extLst>
                    <a:ext uri="{9D8B030D-6E8A-4147-A177-3AD203B41FA5}">
                      <a16:colId xmlns:a16="http://schemas.microsoft.com/office/drawing/2014/main" val="3546891090"/>
                    </a:ext>
                  </a:extLst>
                </a:gridCol>
                <a:gridCol w="526859">
                  <a:extLst>
                    <a:ext uri="{9D8B030D-6E8A-4147-A177-3AD203B41FA5}">
                      <a16:colId xmlns:a16="http://schemas.microsoft.com/office/drawing/2014/main" val="1051138578"/>
                    </a:ext>
                  </a:extLst>
                </a:gridCol>
              </a:tblGrid>
              <a:tr h="29260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National 2" panose="020B0504030502020203" pitchFamily="34" charset="0"/>
                        </a:rPr>
                        <a:t>cluster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National 2" panose="020B0504030502020203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National 2" panose="020B0504030502020203" pitchFamily="34" charset="0"/>
                        </a:rPr>
                        <a:t>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National 2" panose="020B0504030502020203" pitchFamily="34" charset="0"/>
                        </a:rPr>
                        <a:t>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National 2" panose="020B0504030502020203" pitchFamily="34" charset="0"/>
                        </a:rPr>
                        <a:t>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National 2" panose="020B0504030502020203" pitchFamily="34" charset="0"/>
                        </a:rPr>
                        <a:t>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60116326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tional 2" panose="020B0504030502020203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tional 2" panose="020B0504030502020203" pitchFamily="34" charset="0"/>
                        </a:rPr>
                        <a:t>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tional 2" panose="020B0504030502020203" pitchFamily="34" charset="0"/>
                        </a:rPr>
                        <a:t>3.595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tional 2" panose="020B0504030502020203" pitchFamily="34" charset="0"/>
                        </a:rPr>
                        <a:t>6.957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tional 2" panose="020B0504030502020203" pitchFamily="34" charset="0"/>
                        </a:rPr>
                        <a:t>5.398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tional 2" panose="020B0504030502020203" pitchFamily="34" charset="0"/>
                        </a:rPr>
                        <a:t>9.188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82636006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tional 2" panose="020B0504030502020203" pitchFamily="34" charset="0"/>
                        </a:rPr>
                        <a:t>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tional 2" panose="020B0504030502020203" pitchFamily="34" charset="0"/>
                        </a:rPr>
                        <a:t>3.595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tional 2" panose="020B0504030502020203" pitchFamily="34" charset="0"/>
                        </a:rPr>
                        <a:t>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tional 2" panose="020B0504030502020203" pitchFamily="34" charset="0"/>
                        </a:rPr>
                        <a:t>7.264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tional 2" panose="020B0504030502020203" pitchFamily="34" charset="0"/>
                        </a:rPr>
                        <a:t>5.726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tional 2" panose="020B0504030502020203" pitchFamily="34" charset="0"/>
                        </a:rPr>
                        <a:t>9.734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86501174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tional 2" panose="020B0504030502020203" pitchFamily="34" charset="0"/>
                        </a:rPr>
                        <a:t>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tional 2" panose="020B0504030502020203" pitchFamily="34" charset="0"/>
                        </a:rPr>
                        <a:t>6.957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tional 2" panose="020B0504030502020203" pitchFamily="34" charset="0"/>
                        </a:rPr>
                        <a:t>7.264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tional 2" panose="020B0504030502020203" pitchFamily="34" charset="0"/>
                        </a:rPr>
                        <a:t>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tional 2" panose="020B0504030502020203" pitchFamily="34" charset="0"/>
                        </a:rPr>
                        <a:t>9.283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tional 2" panose="020B0504030502020203" pitchFamily="34" charset="0"/>
                        </a:rPr>
                        <a:t>5.296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6044786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tional 2" panose="020B0504030502020203" pitchFamily="34" charset="0"/>
                        </a:rPr>
                        <a:t>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tional 2" panose="020B0504030502020203" pitchFamily="34" charset="0"/>
                        </a:rPr>
                        <a:t>5.398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tional 2" panose="020B0504030502020203" pitchFamily="34" charset="0"/>
                        </a:rPr>
                        <a:t>5.726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tional 2" panose="020B0504030502020203" pitchFamily="34" charset="0"/>
                        </a:rPr>
                        <a:t>9.283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tional 2" panose="020B0504030502020203" pitchFamily="34" charset="0"/>
                        </a:rPr>
                        <a:t>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tional 2" panose="020B0504030502020203" pitchFamily="34" charset="0"/>
                        </a:rPr>
                        <a:t>1.21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38563777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tional 2" panose="020B0504030502020203" pitchFamily="34" charset="0"/>
                        </a:rPr>
                        <a:t>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tional 2" panose="020B0504030502020203" pitchFamily="34" charset="0"/>
                        </a:rPr>
                        <a:t>9.188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tional 2" panose="020B0504030502020203" pitchFamily="34" charset="0"/>
                        </a:rPr>
                        <a:t>9.734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tional 2" panose="020B0504030502020203" pitchFamily="34" charset="0"/>
                        </a:rPr>
                        <a:t>5.296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tional 2" panose="020B0504030502020203" pitchFamily="34" charset="0"/>
                        </a:rPr>
                        <a:t>1.21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tional 2" panose="020B0504030502020203" pitchFamily="34" charset="0"/>
                        </a:rPr>
                        <a:t>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5410657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779D73A6-FCEC-4E83-B47F-A609D1EE3BC4}"/>
              </a:ext>
            </a:extLst>
          </p:cNvPr>
          <p:cNvSpPr txBox="1"/>
          <p:nvPr/>
        </p:nvSpPr>
        <p:spPr>
          <a:xfrm>
            <a:off x="10041955" y="6619522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National 2" panose="020B0504030502020203" pitchFamily="34" charset="0"/>
              </a:rPr>
              <a:t>RMSD between clusters</a:t>
            </a:r>
          </a:p>
        </p:txBody>
      </p:sp>
    </p:spTree>
    <p:extLst>
      <p:ext uri="{BB962C8B-B14F-4D97-AF65-F5344CB8AC3E}">
        <p14:creationId xmlns:p14="http://schemas.microsoft.com/office/powerpoint/2010/main" val="367149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artmouth">
  <a:themeElements>
    <a:clrScheme name="Custom 1 1">
      <a:dk1>
        <a:srgbClr val="000000"/>
      </a:dk1>
      <a:lt1>
        <a:srgbClr val="FFFFFF"/>
      </a:lt1>
      <a:dk2>
        <a:srgbClr val="797979"/>
      </a:dk2>
      <a:lt2>
        <a:srgbClr val="D9D9D9"/>
      </a:lt2>
      <a:accent1>
        <a:srgbClr val="00693E"/>
      </a:accent1>
      <a:accent2>
        <a:srgbClr val="12312B"/>
      </a:accent2>
      <a:accent3>
        <a:srgbClr val="A4D55D"/>
      </a:accent3>
      <a:accent4>
        <a:srgbClr val="6EAA8D"/>
      </a:accent4>
      <a:accent5>
        <a:srgbClr val="797979"/>
      </a:accent5>
      <a:accent6>
        <a:srgbClr val="EBF3EF"/>
      </a:accent6>
      <a:hlink>
        <a:srgbClr val="00693E"/>
      </a:hlink>
      <a:folHlink>
        <a:srgbClr val="12312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7" id="{3367C582-5307-BA46-B5F6-ED3BAB9AD243}" vid="{C7CD60B4-0B4E-2443-9135-552AFCA7CC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1032</TotalTime>
  <Words>433</Words>
  <Application>Microsoft Office PowerPoint</Application>
  <PresentationFormat>Custom</PresentationFormat>
  <Paragraphs>100</Paragraphs>
  <Slides>12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National 2</vt:lpstr>
      <vt:lpstr>National 2 Medium</vt:lpstr>
      <vt:lpstr>Dartmouth</vt:lpstr>
      <vt:lpstr>Microsoft Excel Worksheet</vt:lpstr>
      <vt:lpstr>Clustering molecular dynamics trajectories</vt:lpstr>
      <vt:lpstr>Background</vt:lpstr>
      <vt:lpstr>Background (cont’d) </vt:lpstr>
      <vt:lpstr>Popular approaches and algorithms</vt:lpstr>
      <vt:lpstr>Implementation and packages</vt:lpstr>
      <vt:lpstr>Application: IDPs</vt:lpstr>
      <vt:lpstr>Results thus far (similar approaches)</vt:lpstr>
      <vt:lpstr>MDTraj code walkthrough</vt:lpstr>
      <vt:lpstr>TTClust results</vt:lpstr>
      <vt:lpstr>TTClust results (cont’d from VMD)</vt:lpstr>
      <vt:lpstr>MDTraj results (from VMD)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G. Clark</dc:creator>
  <cp:lastModifiedBy>Jacob Wesley Dell</cp:lastModifiedBy>
  <cp:revision>10</cp:revision>
  <dcterms:created xsi:type="dcterms:W3CDTF">2020-07-16T18:00:55Z</dcterms:created>
  <dcterms:modified xsi:type="dcterms:W3CDTF">2022-03-08T20:08:51Z</dcterms:modified>
</cp:coreProperties>
</file>